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Condensed"/>
      <p:regular r:id="rId23"/>
      <p:bold r:id="rId24"/>
      <p:italic r:id="rId25"/>
      <p:boldItalic r:id="rId26"/>
    </p:embeddedFont>
    <p:embeddedFont>
      <p:font typeface="Roboto Condensed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28" Type="http://schemas.openxmlformats.org/officeDocument/2006/relationships/font" Target="fonts/RobotoCondensedLight-bold.fntdata"/><Relationship Id="rId27" Type="http://schemas.openxmlformats.org/officeDocument/2006/relationships/font" Target="fonts/RobotoCondensed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Condensed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Non-informative priors (wide dist, uniform from neg to pos infinity) - </a:t>
            </a:r>
            <a:r>
              <a:rPr lang="en">
                <a:solidFill>
                  <a:schemeClr val="dk1"/>
                </a:solidFill>
              </a:rPr>
              <a:t> making sure all possibilities for betas are addressed</a:t>
            </a:r>
            <a:r>
              <a:rPr lang="en"/>
              <a:t>- the likelihood estimator, shape of betas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hyperlink" Target="https://chi-feng.github.io/mcmc-demo/app.html#NaiveNUTS,donut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localhost:8890/notebooks/Metis_Speaker_Series_Paul_Black_CHI_DS_6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284575" y="0"/>
            <a:ext cx="87690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Hierarchical Linear Models</a:t>
            </a:r>
            <a:r>
              <a:rPr lang="en" sz="4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with PyMC3</a:t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Paul Black - </a:t>
            </a:r>
            <a:r>
              <a:rPr lang="en" sz="3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Junior Data Scientist DRIVIN</a:t>
            </a:r>
            <a:endParaRPr sz="3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Metis - Chicago -2018</a:t>
            </a:r>
            <a:endParaRPr sz="3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Paul.laifu.black@gmail.com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linkedin.com/in/paulfblack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github.com/paulfblack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55" name="Shape 55"/>
          <p:cNvCxnSpPr/>
          <p:nvPr/>
        </p:nvCxnSpPr>
        <p:spPr>
          <a:xfrm>
            <a:off x="310625" y="2614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69020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75" y="3902525"/>
            <a:ext cx="3055421" cy="10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Radon Prediction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75" y="967250"/>
            <a:ext cx="7611101" cy="39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Making your model hierarchical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03" name="Shape 20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Shape 204"/>
          <p:cNvGrpSpPr/>
          <p:nvPr/>
        </p:nvGrpSpPr>
        <p:grpSpPr>
          <a:xfrm>
            <a:off x="379131" y="1036650"/>
            <a:ext cx="7434869" cy="711614"/>
            <a:chOff x="379131" y="1036650"/>
            <a:chExt cx="7434869" cy="711614"/>
          </a:xfrm>
        </p:grpSpPr>
        <p:pic>
          <p:nvPicPr>
            <p:cNvPr id="205" name="Shape 2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9131" y="1036650"/>
              <a:ext cx="3809466" cy="711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Shape 206"/>
            <p:cNvSpPr txBox="1"/>
            <p:nvPr/>
          </p:nvSpPr>
          <p:spPr>
            <a:xfrm>
              <a:off x="5116400" y="1038675"/>
              <a:ext cx="2697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Simple Model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07" name="Shape 207"/>
          <p:cNvGrpSpPr/>
          <p:nvPr/>
        </p:nvGrpSpPr>
        <p:grpSpPr>
          <a:xfrm>
            <a:off x="304800" y="1892389"/>
            <a:ext cx="7825700" cy="774669"/>
            <a:chOff x="304800" y="1892389"/>
            <a:chExt cx="7825700" cy="774669"/>
          </a:xfrm>
        </p:grpSpPr>
        <p:pic>
          <p:nvPicPr>
            <p:cNvPr id="208" name="Shape 2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4800" y="1892389"/>
              <a:ext cx="4078916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Shape 209"/>
            <p:cNvSpPr txBox="1"/>
            <p:nvPr/>
          </p:nvSpPr>
          <p:spPr>
            <a:xfrm>
              <a:off x="5116400" y="1904175"/>
              <a:ext cx="30141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304800" y="2811181"/>
            <a:ext cx="8526200" cy="774669"/>
            <a:chOff x="304800" y="2811181"/>
            <a:chExt cx="8526200" cy="774669"/>
          </a:xfrm>
        </p:grpSpPr>
        <p:pic>
          <p:nvPicPr>
            <p:cNvPr id="211" name="Shape 2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4800" y="2811181"/>
              <a:ext cx="4311200" cy="774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5116400" y="2948425"/>
              <a:ext cx="3714600" cy="30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latin typeface="Roboto Condensed"/>
                  <a:ea typeface="Roboto Condensed"/>
                  <a:cs typeface="Roboto Condensed"/>
                  <a:sym typeface="Roboto Condensed"/>
                </a:rPr>
                <a:t>Varying Slope - Varying Intercept</a:t>
              </a:r>
              <a:endParaRPr sz="24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304798" y="3936077"/>
            <a:ext cx="8632477" cy="912623"/>
            <a:chOff x="304798" y="3936077"/>
            <a:chExt cx="8632477" cy="912623"/>
          </a:xfrm>
        </p:grpSpPr>
        <p:pic>
          <p:nvPicPr>
            <p:cNvPr id="214" name="Shape 2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24401" y="3936077"/>
              <a:ext cx="4212875" cy="91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Shape 2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4798" y="4094902"/>
              <a:ext cx="4181475" cy="5949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386825" y="233610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 startAt="2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Infer values for latent variables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Probabilistic Models in three steps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22" name="Shape 222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Shape 223"/>
          <p:cNvSpPr txBox="1"/>
          <p:nvPr/>
        </p:nvSpPr>
        <p:spPr>
          <a:xfrm>
            <a:off x="386825" y="11402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Posit priors and declare likelihood estimator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386825" y="36548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 startAt="3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Check your model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6375" y="3902525"/>
            <a:ext cx="3055421" cy="10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Posit priors and declare likelihood estimator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1" name="Shape 231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b="50259" l="19219" r="36300" t="27175"/>
          <a:stretch/>
        </p:blipFill>
        <p:spPr>
          <a:xfrm>
            <a:off x="362475" y="1001300"/>
            <a:ext cx="8318974" cy="26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/>
        </p:nvSpPr>
        <p:spPr>
          <a:xfrm>
            <a:off x="412775" y="3783825"/>
            <a:ext cx="63450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Condensed"/>
                <a:ea typeface="Roboto Condensed"/>
                <a:cs typeface="Roboto Condensed"/>
                <a:sym typeface="Roboto Condensed"/>
              </a:rPr>
              <a:t>Non-informative priors can be used when no prior information is available, but all possibilities must be represented.</a:t>
            </a:r>
            <a:endParaRPr sz="1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Infer Values for Latent Variables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0" name="Shape 240"/>
          <p:cNvGrpSpPr/>
          <p:nvPr/>
        </p:nvGrpSpPr>
        <p:grpSpPr>
          <a:xfrm>
            <a:off x="470300" y="249300"/>
            <a:ext cx="8342175" cy="4799448"/>
            <a:chOff x="470300" y="249300"/>
            <a:chExt cx="8342175" cy="4799448"/>
          </a:xfrm>
        </p:grpSpPr>
        <p:pic>
          <p:nvPicPr>
            <p:cNvPr id="241" name="Shape 241"/>
            <p:cNvPicPr preferRelativeResize="0"/>
            <p:nvPr/>
          </p:nvPicPr>
          <p:blipFill rotWithShape="1">
            <a:blip r:embed="rId3">
              <a:alphaModFix/>
            </a:blip>
            <a:srcRect b="0" l="0" r="19178" t="0"/>
            <a:stretch/>
          </p:blipFill>
          <p:spPr>
            <a:xfrm>
              <a:off x="470300" y="249300"/>
              <a:ext cx="6206522" cy="479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Shape 242"/>
            <p:cNvSpPr txBox="1"/>
            <p:nvPr/>
          </p:nvSpPr>
          <p:spPr>
            <a:xfrm>
              <a:off x="6707675" y="374450"/>
              <a:ext cx="2104800" cy="17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u="sng">
                  <a:solidFill>
                    <a:schemeClr val="hlink"/>
                  </a:solidFill>
                  <a:latin typeface="Roboto Condensed"/>
                  <a:ea typeface="Roboto Condensed"/>
                  <a:cs typeface="Roboto Condensed"/>
                  <a:sym typeface="Roboto Condensed"/>
                  <a:hlinkClick r:id="rId4"/>
                </a:rPr>
                <a:t>No U-Turn Sampler</a:t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 Condensed"/>
                  <a:ea typeface="Roboto Condensed"/>
                  <a:cs typeface="Roboto Condensed"/>
                  <a:sym typeface="Roboto Condensed"/>
                </a:rPr>
                <a:t>A Hamiltonian Monte Carlo Markov Chain sampler for efficient sampling</a:t>
              </a:r>
              <a:endParaRPr sz="18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243" name="Shape 243"/>
          <p:cNvSpPr txBox="1"/>
          <p:nvPr/>
        </p:nvSpPr>
        <p:spPr>
          <a:xfrm>
            <a:off x="271713" y="2260550"/>
            <a:ext cx="62064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“</a:t>
            </a:r>
            <a:r>
              <a:rPr lang="en" sz="1800"/>
              <a:t>Convergence</a:t>
            </a:r>
            <a:r>
              <a:rPr lang="en" sz="1800"/>
              <a:t> is all about finding the typical set and then exploring the typical set” - Michael Bentacourt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Check your Model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Shape 250"/>
          <p:cNvSpPr txBox="1"/>
          <p:nvPr/>
        </p:nvSpPr>
        <p:spPr>
          <a:xfrm>
            <a:off x="211950" y="980400"/>
            <a:ext cx="2316900" cy="27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 your model sensitive to </a:t>
            </a:r>
            <a:r>
              <a:rPr lang="en" sz="1800"/>
              <a:t>initialization</a:t>
            </a:r>
            <a:r>
              <a:rPr lang="en" sz="1800"/>
              <a:t> of new priors?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Has your model converged?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Could your actual data have come from your posterior?</a:t>
            </a:r>
            <a:endParaRPr sz="1800"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-1150" r="1150" t="0"/>
          <a:stretch/>
        </p:blipFill>
        <p:spPr>
          <a:xfrm>
            <a:off x="2478025" y="1264450"/>
            <a:ext cx="6435601" cy="318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Shape 252"/>
          <p:cNvGrpSpPr/>
          <p:nvPr/>
        </p:nvGrpSpPr>
        <p:grpSpPr>
          <a:xfrm>
            <a:off x="2420925" y="1218175"/>
            <a:ext cx="6622800" cy="3400200"/>
            <a:chOff x="2420925" y="1218175"/>
            <a:chExt cx="6622800" cy="3400200"/>
          </a:xfrm>
        </p:grpSpPr>
        <p:sp>
          <p:nvSpPr>
            <p:cNvPr id="253" name="Shape 253"/>
            <p:cNvSpPr/>
            <p:nvPr/>
          </p:nvSpPr>
          <p:spPr>
            <a:xfrm>
              <a:off x="2420925" y="1218175"/>
              <a:ext cx="6622800" cy="340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Shape 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9692" y="1269875"/>
              <a:ext cx="6424648" cy="3182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Shape 255"/>
          <p:cNvGrpSpPr/>
          <p:nvPr/>
        </p:nvGrpSpPr>
        <p:grpSpPr>
          <a:xfrm>
            <a:off x="2396025" y="1085550"/>
            <a:ext cx="6622800" cy="3765300"/>
            <a:chOff x="2396025" y="1085550"/>
            <a:chExt cx="6622800" cy="3765300"/>
          </a:xfrm>
        </p:grpSpPr>
        <p:sp>
          <p:nvSpPr>
            <p:cNvPr id="256" name="Shape 256"/>
            <p:cNvSpPr/>
            <p:nvPr/>
          </p:nvSpPr>
          <p:spPr>
            <a:xfrm>
              <a:off x="2396025" y="1085550"/>
              <a:ext cx="6622800" cy="3765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7" name="Shape 2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72754" y="1218179"/>
              <a:ext cx="5496381" cy="3400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3364200" y="831275"/>
            <a:ext cx="5549400" cy="3980400"/>
            <a:chOff x="3364200" y="831275"/>
            <a:chExt cx="5549400" cy="3980400"/>
          </a:xfrm>
        </p:grpSpPr>
        <p:sp>
          <p:nvSpPr>
            <p:cNvPr id="259" name="Shape 259"/>
            <p:cNvSpPr/>
            <p:nvPr/>
          </p:nvSpPr>
          <p:spPr>
            <a:xfrm>
              <a:off x="3364200" y="831275"/>
              <a:ext cx="5549400" cy="3980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Shape 2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2704" y="1085550"/>
              <a:ext cx="5337089" cy="3532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Recap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6" name="Shape 266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Shape 267"/>
          <p:cNvSpPr txBox="1"/>
          <p:nvPr/>
        </p:nvSpPr>
        <p:spPr>
          <a:xfrm>
            <a:off x="386825" y="11402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A hierarchical model is a probabilistic model which allows for varying slope and intercepts that come from a beta distribution based on group indicators.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Probabilistic can be generated using priors and a likelihood estimator.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 Condensed"/>
              <a:buAutoNum type="arabicPeriod"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When there is no prior knowledge a non-informative prior can be used.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AutoNum type="arabicPeriod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Model health can be assessed through comparing the posterior distribution to actual data and from the sampling traceplot.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/>
        </p:nvSpPr>
        <p:spPr>
          <a:xfrm>
            <a:off x="284575" y="-152400"/>
            <a:ext cx="8769000" cy="4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Putting it all </a:t>
            </a:r>
            <a:b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</a:br>
            <a:r>
              <a:rPr lang="en" sz="7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Together</a:t>
            </a:r>
            <a:endParaRPr sz="7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PyMC3 and Hierarchical models in </a:t>
            </a:r>
            <a:r>
              <a:rPr lang="en" sz="3600"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/>
              </a:rPr>
              <a:t>practice</a:t>
            </a:r>
            <a:endParaRPr sz="3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310625" y="2614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69020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Hierarchical Modeling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9" name="Shape 69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Shape 70"/>
          <p:cNvSpPr txBox="1"/>
          <p:nvPr/>
        </p:nvSpPr>
        <p:spPr>
          <a:xfrm>
            <a:off x="505925" y="907300"/>
            <a:ext cx="80211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Hierarchical modeling is a tool of probabilistic programming and Bayesian statistics which predicts the parameters of a posterior distribution for data which can be observed on multiple levels.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43" y="3259675"/>
            <a:ext cx="2773307" cy="1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99" y="3418750"/>
            <a:ext cx="2309893" cy="15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025" y="3122638"/>
            <a:ext cx="1630300" cy="17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505925" y="907300"/>
            <a:ext cx="8021100" cy="26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	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It allows for between group varying slope and varying intercept bounding the parameters between complete and no pooled alternatives.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1" name="Shape 81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 b="30421" l="23629" r="62069" t="41504"/>
          <a:stretch/>
        </p:blipFill>
        <p:spPr>
          <a:xfrm>
            <a:off x="250499" y="1328050"/>
            <a:ext cx="2147623" cy="263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Shape 83"/>
          <p:cNvGrpSpPr/>
          <p:nvPr/>
        </p:nvGrpSpPr>
        <p:grpSpPr>
          <a:xfrm>
            <a:off x="2559100" y="794650"/>
            <a:ext cx="6036651" cy="3516162"/>
            <a:chOff x="2559100" y="794650"/>
            <a:chExt cx="6036651" cy="3516162"/>
          </a:xfrm>
        </p:grpSpPr>
        <p:pic>
          <p:nvPicPr>
            <p:cNvPr id="84" name="Shape 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9100" y="890275"/>
              <a:ext cx="6036651" cy="34205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 txBox="1"/>
            <p:nvPr/>
          </p:nvSpPr>
          <p:spPr>
            <a:xfrm>
              <a:off x="2868125" y="794650"/>
              <a:ext cx="2494200" cy="16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Intercept: 6.78846662885</a:t>
              </a:r>
              <a:b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Slope: 0.829001511752</a:t>
              </a:r>
              <a:b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</a:b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</a:rPr>
                <a:t>R2: 0.463386928112</a:t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pic>
        <p:nvPicPr>
          <p:cNvPr id="86" name="Shape 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688" y="894250"/>
            <a:ext cx="1891250" cy="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93" name="Shape 93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Shape 94"/>
          <p:cNvSpPr txBox="1"/>
          <p:nvPr/>
        </p:nvSpPr>
        <p:spPr>
          <a:xfrm>
            <a:off x="373575" y="880900"/>
            <a:ext cx="2948700" cy="28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What are the three most important things in real estate?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" name="Shape 95"/>
          <p:cNvSpPr txBox="1"/>
          <p:nvPr/>
        </p:nvSpPr>
        <p:spPr>
          <a:xfrm>
            <a:off x="783900" y="20107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783900" y="24679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783900" y="2925100"/>
            <a:ext cx="2948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Font typeface="Roboto Condensed"/>
              <a:buChar char="●"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98" name="Shape 98"/>
          <p:cNvGrpSpPr/>
          <p:nvPr/>
        </p:nvGrpSpPr>
        <p:grpSpPr>
          <a:xfrm>
            <a:off x="3241600" y="2315500"/>
            <a:ext cx="5669546" cy="2333523"/>
            <a:chOff x="3241600" y="2315500"/>
            <a:chExt cx="5669546" cy="2333523"/>
          </a:xfrm>
        </p:grpSpPr>
        <p:grpSp>
          <p:nvGrpSpPr>
            <p:cNvPr id="99" name="Shape 99"/>
            <p:cNvGrpSpPr/>
            <p:nvPr/>
          </p:nvGrpSpPr>
          <p:grpSpPr>
            <a:xfrm>
              <a:off x="3668125" y="2315500"/>
              <a:ext cx="4816500" cy="2182800"/>
              <a:chOff x="3668125" y="2315500"/>
              <a:chExt cx="4816500" cy="2182800"/>
            </a:xfrm>
          </p:grpSpPr>
          <p:sp>
            <p:nvSpPr>
              <p:cNvPr id="100" name="Shape 100"/>
              <p:cNvSpPr txBox="1"/>
              <p:nvPr/>
            </p:nvSpPr>
            <p:spPr>
              <a:xfrm>
                <a:off x="3668125" y="2315500"/>
                <a:ext cx="4816500" cy="21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200">
                    <a:solidFill>
                      <a:schemeClr val="dk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to</a:t>
                </a:r>
                <a:endParaRPr sz="6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101" name="Shape 10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155550" y="2806100"/>
                <a:ext cx="3962400" cy="266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b="35113" l="18837" r="25904" t="43020"/>
            <a:stretch/>
          </p:blipFill>
          <p:spPr>
            <a:xfrm>
              <a:off x="3241600" y="3246850"/>
              <a:ext cx="5669546" cy="1402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" name="Shape 103"/>
          <p:cNvGrpSpPr/>
          <p:nvPr/>
        </p:nvGrpSpPr>
        <p:grpSpPr>
          <a:xfrm>
            <a:off x="3668125" y="839050"/>
            <a:ext cx="4673700" cy="2182800"/>
            <a:chOff x="3668125" y="839050"/>
            <a:chExt cx="4673700" cy="2182800"/>
          </a:xfrm>
        </p:grpSpPr>
        <p:sp>
          <p:nvSpPr>
            <p:cNvPr id="104" name="Shape 104"/>
            <p:cNvSpPr txBox="1"/>
            <p:nvPr/>
          </p:nvSpPr>
          <p:spPr>
            <a:xfrm>
              <a:off x="3668125" y="839050"/>
              <a:ext cx="4673700" cy="21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By creating zip code indicators we can move from a single featured line:</a:t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457200" lvl="0" marL="13716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457200" lvl="0" marL="137160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05" name="Shape 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80752" y="1793872"/>
              <a:ext cx="1991250" cy="402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" name="Shape 106"/>
          <p:cNvGrpSpPr/>
          <p:nvPr/>
        </p:nvGrpSpPr>
        <p:grpSpPr>
          <a:xfrm>
            <a:off x="4099025" y="2691224"/>
            <a:ext cx="4047385" cy="531850"/>
            <a:chOff x="1936372" y="2200275"/>
            <a:chExt cx="5514900" cy="724690"/>
          </a:xfrm>
        </p:grpSpPr>
        <p:sp>
          <p:nvSpPr>
            <p:cNvPr id="107" name="Shape 107"/>
            <p:cNvSpPr/>
            <p:nvPr/>
          </p:nvSpPr>
          <p:spPr>
            <a:xfrm>
              <a:off x="1936372" y="2219965"/>
              <a:ext cx="5514900" cy="705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Shape 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81200" y="2200275"/>
              <a:ext cx="5181600" cy="590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Historical Housing Sale Data in Seattle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200250" y="4463225"/>
            <a:ext cx="8457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 source: https://www.coursera.org/learn/ml-foundations/supplement/RP8te/reading-predicting-house-prices-assignment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15" name="Shape 115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25" y="890275"/>
            <a:ext cx="6252982" cy="342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931" y="890279"/>
            <a:ext cx="6252975" cy="34205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Shape 118"/>
          <p:cNvGrpSpPr/>
          <p:nvPr/>
        </p:nvGrpSpPr>
        <p:grpSpPr>
          <a:xfrm>
            <a:off x="108206" y="762850"/>
            <a:ext cx="3014794" cy="1041216"/>
            <a:chOff x="108206" y="762850"/>
            <a:chExt cx="3014794" cy="1041216"/>
          </a:xfrm>
        </p:grpSpPr>
        <p:sp>
          <p:nvSpPr>
            <p:cNvPr id="119" name="Shape 119"/>
            <p:cNvSpPr txBox="1"/>
            <p:nvPr/>
          </p:nvSpPr>
          <p:spPr>
            <a:xfrm>
              <a:off x="174300" y="762850"/>
              <a:ext cx="2948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120" name="Shape 120"/>
            <p:cNvGrpSpPr/>
            <p:nvPr/>
          </p:nvGrpSpPr>
          <p:grpSpPr>
            <a:xfrm>
              <a:off x="108206" y="1425488"/>
              <a:ext cx="2280963" cy="378578"/>
              <a:chOff x="1936372" y="2200275"/>
              <a:chExt cx="5514900" cy="724690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1936372" y="2219965"/>
                <a:ext cx="5514900" cy="705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2" name="Shape 12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981200" y="2200275"/>
                <a:ext cx="5181600" cy="590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3" name="Shape 123"/>
          <p:cNvGrpSpPr/>
          <p:nvPr/>
        </p:nvGrpSpPr>
        <p:grpSpPr>
          <a:xfrm>
            <a:off x="98100" y="1982050"/>
            <a:ext cx="2948700" cy="1802675"/>
            <a:chOff x="98100" y="1982050"/>
            <a:chExt cx="2948700" cy="1802675"/>
          </a:xfrm>
        </p:grpSpPr>
        <p:sp>
          <p:nvSpPr>
            <p:cNvPr id="124" name="Shape 124"/>
            <p:cNvSpPr txBox="1"/>
            <p:nvPr/>
          </p:nvSpPr>
          <p:spPr>
            <a:xfrm>
              <a:off x="98100" y="1982050"/>
              <a:ext cx="2948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Varying Intercept 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Varying Slope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125" name="Shape 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2400" y="2961875"/>
              <a:ext cx="2086391" cy="315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Shape 1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2400" y="3429850"/>
              <a:ext cx="2423300" cy="354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Pooling: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Complete, no, and partial pooling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32" name="Shape 132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Shape 133"/>
          <p:cNvSpPr txBox="1"/>
          <p:nvPr/>
        </p:nvSpPr>
        <p:spPr>
          <a:xfrm>
            <a:off x="326700" y="15248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varying-slope varying-intercept, what would happen if we predicted on a new zip code?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402900" y="3353650"/>
            <a:ext cx="8568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Condensed"/>
                <a:ea typeface="Roboto Condensed"/>
                <a:cs typeface="Roboto Condensed"/>
                <a:sym typeface="Roboto Condensed"/>
              </a:rPr>
              <a:t>What if we had a zip code that lacked fully representative data? I.e. imagine we were predicting the effect of waterfront on price, but had coastal zip codes without waterfront property records</a:t>
            </a:r>
            <a:endParaRPr sz="2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150" y="2196500"/>
            <a:ext cx="39624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Pooling: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Complete, no, and partial pooling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" name="Shape 142"/>
          <p:cNvGrpSpPr/>
          <p:nvPr/>
        </p:nvGrpSpPr>
        <p:grpSpPr>
          <a:xfrm>
            <a:off x="302230" y="2796834"/>
            <a:ext cx="1987500" cy="2157216"/>
            <a:chOff x="302230" y="2796834"/>
            <a:chExt cx="1987500" cy="2157216"/>
          </a:xfrm>
        </p:grpSpPr>
        <p:sp>
          <p:nvSpPr>
            <p:cNvPr id="143" name="Shape 143"/>
            <p:cNvSpPr/>
            <p:nvPr/>
          </p:nvSpPr>
          <p:spPr>
            <a:xfrm>
              <a:off x="4013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9347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468175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013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9347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1468175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4013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9347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1468175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 txBox="1"/>
            <p:nvPr/>
          </p:nvSpPr>
          <p:spPr>
            <a:xfrm rot="-2700000">
              <a:off x="2854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1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3" name="Shape 153"/>
            <p:cNvSpPr txBox="1"/>
            <p:nvPr/>
          </p:nvSpPr>
          <p:spPr>
            <a:xfrm rot="-2700000">
              <a:off x="8188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2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4" name="Shape 154"/>
            <p:cNvSpPr txBox="1"/>
            <p:nvPr/>
          </p:nvSpPr>
          <p:spPr>
            <a:xfrm rot="-2700000">
              <a:off x="1352295" y="30832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3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55" name="Shape 155"/>
          <p:cNvGrpSpPr/>
          <p:nvPr/>
        </p:nvGrpSpPr>
        <p:grpSpPr>
          <a:xfrm>
            <a:off x="2969230" y="2720634"/>
            <a:ext cx="1987500" cy="2233416"/>
            <a:chOff x="2969230" y="2720634"/>
            <a:chExt cx="1987500" cy="2233416"/>
          </a:xfrm>
        </p:grpSpPr>
        <p:sp>
          <p:nvSpPr>
            <p:cNvPr id="156" name="Shape 156"/>
            <p:cNvSpPr/>
            <p:nvPr/>
          </p:nvSpPr>
          <p:spPr>
            <a:xfrm>
              <a:off x="3127900" y="36919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661300" y="36919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194700" y="36919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3127900" y="41491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3661300" y="41491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4194700" y="41491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127900" y="4606350"/>
              <a:ext cx="347700" cy="347700"/>
            </a:xfrm>
            <a:prstGeom prst="ellipse">
              <a:avLst/>
            </a:prstGeom>
            <a:solidFill>
              <a:srgbClr val="D6BA7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3661300" y="4606350"/>
              <a:ext cx="347700" cy="347700"/>
            </a:xfrm>
            <a:prstGeom prst="ellipse">
              <a:avLst/>
            </a:prstGeom>
            <a:solidFill>
              <a:srgbClr val="6902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4194700" y="4606350"/>
              <a:ext cx="347700" cy="347700"/>
            </a:xfrm>
            <a:prstGeom prst="ellipse">
              <a:avLst/>
            </a:prstGeom>
            <a:solidFill>
              <a:srgbClr val="73575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 txBox="1"/>
            <p:nvPr/>
          </p:nvSpPr>
          <p:spPr>
            <a:xfrm rot="-2700000">
              <a:off x="29524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1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6" name="Shape 166"/>
            <p:cNvSpPr txBox="1"/>
            <p:nvPr/>
          </p:nvSpPr>
          <p:spPr>
            <a:xfrm rot="-2700000">
              <a:off x="34858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2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 rot="-2700000">
              <a:off x="4019295" y="3007036"/>
              <a:ext cx="954170" cy="3478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Condensed"/>
                  <a:ea typeface="Roboto Condensed"/>
                  <a:cs typeface="Roboto Condensed"/>
                  <a:sym typeface="Roboto Condensed"/>
                </a:rPr>
                <a:t>Group 3</a:t>
              </a:r>
              <a:endParaRPr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68" name="Shape 168"/>
          <p:cNvGrpSpPr/>
          <p:nvPr/>
        </p:nvGrpSpPr>
        <p:grpSpPr>
          <a:xfrm>
            <a:off x="174300" y="1067650"/>
            <a:ext cx="2323800" cy="1119900"/>
            <a:chOff x="174300" y="1067650"/>
            <a:chExt cx="2323800" cy="1119900"/>
          </a:xfrm>
        </p:grpSpPr>
        <p:sp>
          <p:nvSpPr>
            <p:cNvPr id="169" name="Shape 169"/>
            <p:cNvSpPr txBox="1"/>
            <p:nvPr/>
          </p:nvSpPr>
          <p:spPr>
            <a:xfrm>
              <a:off x="174300" y="1067650"/>
              <a:ext cx="23238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Complete 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326700" y="15248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All groups are given the same slope and intercept.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2880125" y="1067650"/>
            <a:ext cx="2337275" cy="1068950"/>
            <a:chOff x="2880125" y="1067650"/>
            <a:chExt cx="2337275" cy="1068950"/>
          </a:xfrm>
        </p:grpSpPr>
        <p:sp>
          <p:nvSpPr>
            <p:cNvPr id="172" name="Shape 172"/>
            <p:cNvSpPr txBox="1"/>
            <p:nvPr/>
          </p:nvSpPr>
          <p:spPr>
            <a:xfrm>
              <a:off x="3051700" y="10676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No </a:t>
              </a: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2880125" y="147390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All groups are allowed to have unique slopes and intercepts.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74" name="Shape 174"/>
          <p:cNvGrpSpPr/>
          <p:nvPr/>
        </p:nvGrpSpPr>
        <p:grpSpPr>
          <a:xfrm>
            <a:off x="5491325" y="1067650"/>
            <a:ext cx="3172500" cy="1043700"/>
            <a:chOff x="5491325" y="1067650"/>
            <a:chExt cx="3172500" cy="1043700"/>
          </a:xfrm>
        </p:grpSpPr>
        <p:sp>
          <p:nvSpPr>
            <p:cNvPr id="175" name="Shape 175"/>
            <p:cNvSpPr txBox="1"/>
            <p:nvPr/>
          </p:nvSpPr>
          <p:spPr>
            <a:xfrm>
              <a:off x="6233900" y="1067650"/>
              <a:ext cx="21657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Partial Pooling</a:t>
              </a:r>
              <a:endParaRPr b="1"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5491325" y="1448650"/>
              <a:ext cx="3172500" cy="6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Roboto Condensed"/>
                  <a:ea typeface="Roboto Condensed"/>
                  <a:cs typeface="Roboto Condensed"/>
                  <a:sym typeface="Roboto Condensed"/>
                </a:rPr>
                <a:t>The slopes and intercepts are related, but allowed to vary. They are assumed to come from a distribution of betas.</a:t>
              </a:r>
              <a:endParaRPr sz="2200"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77" name="Shape 177"/>
          <p:cNvSpPr txBox="1"/>
          <p:nvPr/>
        </p:nvSpPr>
        <p:spPr>
          <a:xfrm>
            <a:off x="402900" y="3506050"/>
            <a:ext cx="2165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Under estimates between group variances.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2841300" y="3506050"/>
            <a:ext cx="2165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Over</a:t>
            </a: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estimates between group variances.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5482375" y="3534450"/>
            <a:ext cx="3172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Bound between the extremes of complete and no pooling, pulling betas towards the mean.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250500" y="126475"/>
            <a:ext cx="71169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Case Study</a:t>
            </a: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r>
              <a:rPr lang="en" sz="2400">
                <a:latin typeface="Roboto Condensed"/>
                <a:ea typeface="Roboto Condensed"/>
                <a:cs typeface="Roboto Condensed"/>
                <a:sym typeface="Roboto Condensed"/>
              </a:rPr>
              <a:t> Radon Prediction</a:t>
            </a:r>
            <a:endParaRPr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85" name="Shape 185"/>
          <p:cNvCxnSpPr/>
          <p:nvPr/>
        </p:nvCxnSpPr>
        <p:spPr>
          <a:xfrm>
            <a:off x="310625" y="709000"/>
            <a:ext cx="5940000" cy="0"/>
          </a:xfrm>
          <a:prstGeom prst="straightConnector1">
            <a:avLst/>
          </a:prstGeom>
          <a:noFill/>
          <a:ln cap="flat" cmpd="sng" w="38100">
            <a:solidFill>
              <a:srgbClr val="D6BA7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Shape 186"/>
          <p:cNvSpPr txBox="1"/>
          <p:nvPr/>
        </p:nvSpPr>
        <p:spPr>
          <a:xfrm>
            <a:off x="326700" y="762850"/>
            <a:ext cx="36363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Radon is a toxic gas that seeps into homes from the ground and is the number one cause of lung cancer outside of smoking. 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450" y="764575"/>
            <a:ext cx="4471649" cy="39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4346550" y="4627575"/>
            <a:ext cx="44715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http://twiecki.github.io/blog/2014/03/17/bayesian-glms-3/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326700" y="2591650"/>
            <a:ext cx="36996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Radon levels were measured across counties in Minnesota with a field denoting which floor the measurement was taken.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26700" y="4268050"/>
            <a:ext cx="36996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all counties had records with basement measurements</a:t>
            </a:r>
            <a:endParaRPr sz="2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